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4" r:id="rId10"/>
    <p:sldId id="261" r:id="rId11"/>
    <p:sldId id="277" r:id="rId12"/>
    <p:sldId id="266" r:id="rId13"/>
    <p:sldId id="273" r:id="rId14"/>
    <p:sldId id="275" r:id="rId15"/>
    <p:sldId id="265" r:id="rId16"/>
    <p:sldId id="267" r:id="rId17"/>
    <p:sldId id="268" r:id="rId18"/>
    <p:sldId id="280" r:id="rId19"/>
    <p:sldId id="269" r:id="rId20"/>
    <p:sldId id="270" r:id="rId21"/>
    <p:sldId id="276" r:id="rId22"/>
    <p:sldId id="278" r:id="rId23"/>
    <p:sldId id="271" r:id="rId24"/>
    <p:sldId id="272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C00CC"/>
    <a:srgbClr val="FF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2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Результаты опроса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Оценки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B36-4566-A8BC-2D57870087E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B36-4566-A8BC-2D57870087EA}"/>
              </c:ext>
            </c:extLst>
          </c:dPt>
          <c:dPt>
            <c:idx val="2"/>
            <c:bubble3D val="0"/>
            <c:spPr>
              <a:solidFill>
                <a:srgbClr val="9966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8C9-46AF-90FE-2800431AE81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B36-4566-A8BC-2D57870087EA}"/>
              </c:ext>
            </c:extLst>
          </c:dPt>
          <c:cat>
            <c:strRef>
              <c:f>Лист1!$A$2:$A$5</c:f>
              <c:strCache>
                <c:ptCount val="4"/>
                <c:pt idx="0">
                  <c:v>Ниже 3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3</c:v>
                </c:pt>
                <c:pt idx="1">
                  <c:v>8</c:v>
                </c:pt>
                <c:pt idx="2">
                  <c:v>12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C9-46AF-90FE-2800431AE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Оценки участников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solidFill>
          <a:schemeClr val="lt1"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3502479399939724"/>
          <c:y val="0.18671048815747582"/>
          <c:w val="0.54800567532371525"/>
          <c:h val="0.63096562875718498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Участники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translucentPowder">
              <a:contourClr>
                <a:schemeClr val="accent1">
                  <a:lumMod val="75000"/>
                </a:schemeClr>
              </a:contourClr>
            </a:sp3d>
          </c:spPr>
          <c:invertIfNegative val="0"/>
          <c:cat>
            <c:numRef>
              <c:f>Лист1!$A$2:$A$6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Лист1!$B$2:$B$6</c:f>
              <c:numCache>
                <c:formatCode>General</c:formatCode>
                <c:ptCount val="5"/>
                <c:pt idx="0">
                  <c:v>3.92</c:v>
                </c:pt>
                <c:pt idx="1">
                  <c:v>3.89</c:v>
                </c:pt>
                <c:pt idx="2">
                  <c:v>3.78</c:v>
                </c:pt>
                <c:pt idx="3">
                  <c:v>4</c:v>
                </c:pt>
                <c:pt idx="4">
                  <c:v>3.89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BB-4FDA-AB43-1D1305732F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19568607"/>
        <c:axId val="319569023"/>
        <c:axId val="2139583807"/>
      </c:bar3DChart>
      <c:catAx>
        <c:axId val="319568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19569023"/>
        <c:crosses val="autoZero"/>
        <c:auto val="1"/>
        <c:lblAlgn val="ctr"/>
        <c:lblOffset val="100"/>
        <c:noMultiLvlLbl val="0"/>
      </c:catAx>
      <c:valAx>
        <c:axId val="319569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19568607"/>
        <c:crosses val="autoZero"/>
        <c:crossBetween val="between"/>
      </c:valAx>
      <c:serAx>
        <c:axId val="2139583807"/>
        <c:scaling>
          <c:orientation val="minMax"/>
        </c:scaling>
        <c:delete val="1"/>
        <c:axPos val="b"/>
        <c:majorTickMark val="none"/>
        <c:minorTickMark val="none"/>
        <c:tickLblPos val="nextTo"/>
        <c:crossAx val="319569023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>
            <a:lumMod val="75000"/>
          </a:schemeClr>
        </a:solidFill>
      </a:ln>
      <a:scene3d>
        <a:camera prst="orthographicFront"/>
        <a:lightRig rig="threePt" dir="t"/>
      </a:scene3d>
      <a:sp3d prstMaterial="translucentPowder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5CC3A3-0746-410F-8A16-4682F37A8A2F}" type="datetimeFigureOut">
              <a:rPr lang="ru-RU" smtClean="0"/>
              <a:t>20.06.2020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226DC-7DFC-4149-8104-77FABCB192B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803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226DC-7DFC-4149-8104-77FABCB192BF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351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226DC-7DFC-4149-8104-77FABCB192B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54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7C1A42-722C-499E-9B4C-87176699B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B59CD2D-1AD2-4609-A84B-881FF01995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5ED47C-E9D7-48A2-AF3A-A52F4C205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C3D0E-E553-435E-8E40-B7BA447DF04F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8602E6-16BD-4262-BA71-715B7029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DE1FD6-DD32-4BD7-AD6F-1E4AE9EA8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621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2C71E3-628C-47CA-9FDA-A9D79759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178079-E739-4D59-88BA-D61CEC5AE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7CBAB5-F686-4AA7-B1C2-A685C8A8D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26A0C-23B5-41F0-9EDD-9AF657CB1D5D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B288963-1809-42DE-A143-7298A021F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92EC69-CE99-4C73-99AF-283271305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363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AF46A1-46AE-4C73-9CB3-DCE8B74DD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EF22C8-EF00-4C8D-85DD-E7F6ED056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9A37D3-B1D0-4CD1-8AF8-0819E2C3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D2A4-B1F5-4C3E-BD81-9BC57717A538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3FD6675-B951-45E8-B865-43AEBDF6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DD41D2-4BB7-4A64-A5D5-464A8588E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468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D67DB-525D-47AA-84BE-C325EC232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0506EE7-4C70-4114-8465-693358276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992B27-213B-455F-8D10-003018B35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8251E-F251-42F0-ACF1-C3880994B13E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9E05DC-67A5-422C-8379-8BBA65C16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A269AD3-6552-44F9-99C2-A72E72A6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413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D6724D-0E35-407E-AA2A-969AEE8F0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F80F21-5BE5-4ADC-BDD2-AA8A61733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29C884-72F6-4208-A2FF-CF635317A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28139-1EFB-44F7-B741-4DDF69A83653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6931B8-4442-4E91-B4FB-1118767E6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B7D786-68EA-4F86-9396-B1A99560A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15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38393-FF55-4551-9B07-14CFF1BEB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64F308-1CB8-4A80-8F58-A1F6547254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13D2EF-9FE2-4FBD-87BC-0D25820D6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4EA04A-0D92-4BBD-AB45-CD9A469B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8DB9E-8529-4C1A-B908-E7093D7E88BC}" type="datetime1">
              <a:rPr lang="ru-RU" smtClean="0"/>
              <a:t>20.06.2020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27D1B3-D4AF-4C70-9FA1-C1DC5BB2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FCD497-4495-43F5-9C62-CFA860738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3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9B82D5-9A6E-4CDE-A1D4-F861D488C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AA12730-7C80-4AAA-A563-FDDDED177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29F405-CB98-434B-AAF9-A04C36D7ED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0DB825A-0694-40C7-8164-8CF3D511B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7293CF1-8768-4230-B6E3-C7DE4527E3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798557-3F96-423E-90B1-7B5BEDFF1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38D46-DD2C-47AD-AE2E-BEF823AA5446}" type="datetime1">
              <a:rPr lang="ru-RU" smtClean="0"/>
              <a:t>20.06.2020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66A0BBB-BCD8-4179-B2DE-E1C9CB14B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B077704-A0F0-47A3-96D2-ADE79953F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032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2E3C44-FFDC-4BD1-805C-3DCA525CE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A188E5C-9DF3-4D38-94B5-5F2805B4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81946C-45DD-4C1F-8EB1-4110F5A5528E}" type="datetime1">
              <a:rPr lang="ru-RU" smtClean="0"/>
              <a:t>20.06.2020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F2289F4-37C0-4EA0-A56E-8D55A2B4D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96ED7B-A4CA-4DF5-AE2F-4EB13ED5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130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D058380-B246-42B2-85BA-30EC77444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4E4AB-88DC-44D2-BF93-E7D91A5F23ED}" type="datetime1">
              <a:rPr lang="ru-RU" smtClean="0"/>
              <a:t>20.06.2020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E8FD741-E6F5-457E-8E1C-7007B0980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ABB515-7DDD-4413-A0A8-F7AD1CB28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08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CD8BE0-A9BD-4C06-A483-29E0C91E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BE7D20-B015-4C27-BCAA-367AD017C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262534A-0158-4CBF-A977-B6803ADB0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5AA3057-7B6E-4D5F-9198-57A194AA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28EE4-21B5-42E1-B9C1-175C66A22BE7}" type="datetime1">
              <a:rPr lang="ru-RU" smtClean="0"/>
              <a:t>20.06.2020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8E640E-2EDA-4DCE-9A4A-D16EFFFBF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F7533A-0174-4919-8F96-829C1EE6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234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135237-75CC-4F27-9754-43B519978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70E1370-4945-4994-A32C-B7E297711F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A12DD82-E90C-4324-84BD-24D6255C2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53A8200-8649-45ED-BBAD-25507DCB7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991E5-26D5-404C-A893-CC98394805F3}" type="datetime1">
              <a:rPr lang="ru-RU" smtClean="0"/>
              <a:t>20.06.2020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8991C43-28D0-4211-AAAD-EA182BB3C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9C1A45-0A9B-4A00-AAF4-8F4FEDA1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015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09F31A-A322-4A7D-AD5E-16D326115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327B05-B153-45A3-BE45-3E6DDCB35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76DA16-C491-4428-A3AB-5D36B8845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CE151-4988-4D72-ABD8-5A0F43B0FDDB}" type="datetime1">
              <a:rPr lang="ru-RU" smtClean="0"/>
              <a:t>20.06.2020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FD6761-6A14-4EEB-B5F2-E5F39A69D3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4E2E0D3-3490-40A6-B187-AAD9FD1FD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90995-7E2D-4B9F-8B4D-1F55F98EA6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074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E7DE987-96C9-4D3C-ABA8-7D7B6B0C819B}"/>
              </a:ext>
            </a:extLst>
          </p:cNvPr>
          <p:cNvSpPr/>
          <p:nvPr/>
        </p:nvSpPr>
        <p:spPr>
          <a:xfrm>
            <a:off x="6096000" y="4413487"/>
            <a:ext cx="6096000" cy="2241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Обучающийся  </a:t>
            </a:r>
            <a:r>
              <a:rPr lang="ru-RU" sz="2400" i="1" dirty="0">
                <a:ea typeface="Calibri" panose="020F0502020204030204" pitchFamily="34" charset="0"/>
                <a:cs typeface="Times New Roman" panose="02020603050405020304" pitchFamily="18" charset="0"/>
              </a:rPr>
              <a:t>Глущенко В.С., 3 курс, д/о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Обучающийся  </a:t>
            </a:r>
            <a:r>
              <a:rPr lang="ru-RU" sz="2400" i="1" dirty="0">
                <a:ea typeface="Calibri" panose="020F0502020204030204" pitchFamily="34" charset="0"/>
                <a:cs typeface="Times New Roman" panose="02020603050405020304" pitchFamily="18" charset="0"/>
              </a:rPr>
              <a:t>Дуров М.А., 3 курс, д/о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Обучающийся  </a:t>
            </a:r>
            <a:r>
              <a:rPr lang="ru-RU" sz="2400" i="1" dirty="0">
                <a:ea typeface="Calibri" panose="020F0502020204030204" pitchFamily="34" charset="0"/>
                <a:cs typeface="Times New Roman" panose="02020603050405020304" pitchFamily="18" charset="0"/>
              </a:rPr>
              <a:t>Шипилов А.В., 3 курс, д/о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Руководитель </a:t>
            </a:r>
            <a:r>
              <a:rPr lang="ru-RU" sz="2400" i="1" dirty="0">
                <a:ea typeface="Calibri" panose="020F0502020204030204" pitchFamily="34" charset="0"/>
                <a:cs typeface="Times New Roman" panose="02020603050405020304" pitchFamily="18" charset="0"/>
              </a:rPr>
              <a:t>Тарасов В. С.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A75EB74-1757-4047-9C2F-2C31FA3BD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368" y="447542"/>
            <a:ext cx="11451264" cy="362073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4800" b="1" dirty="0">
                <a:ea typeface="Calibri" panose="020F0502020204030204" pitchFamily="34" charset="0"/>
                <a:cs typeface="Times New Roman" panose="02020603050405020304" pitchFamily="18" charset="0"/>
              </a:rPr>
              <a:t>Справочник достопримечательностей</a:t>
            </a:r>
            <a:r>
              <a:rPr lang="ru-RU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000" dirty="0">
                <a:ea typeface="Calibri" panose="020F0502020204030204" pitchFamily="34" charset="0"/>
                <a:cs typeface="Times New Roman" panose="02020603050405020304" pitchFamily="18" charset="0"/>
              </a:rPr>
              <a:t>Курсовой проект </a:t>
            </a:r>
            <a:r>
              <a:rPr lang="ru-RU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000" dirty="0">
                <a:ea typeface="Calibri" panose="020F0502020204030204" pitchFamily="34" charset="0"/>
                <a:cs typeface="Times New Roman" panose="02020603050405020304" pitchFamily="18" charset="0"/>
              </a:rPr>
              <a:t>по дисциплине Технологии программирования</a:t>
            </a:r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20096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888EE3-1E24-48BF-9D0E-03BD4C2F9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5"/>
            <a:ext cx="10515600" cy="1325563"/>
          </a:xfrm>
        </p:spPr>
        <p:txBody>
          <a:bodyPr/>
          <a:lstStyle/>
          <a:p>
            <a:r>
              <a:rPr lang="ru-RU" dirty="0"/>
              <a:t>Модульная схема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0295FCD-3B79-4FDD-8E72-D4E44DF9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10</a:t>
            </a:fld>
            <a:endParaRPr lang="ru-RU"/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693F9D70-3688-4C98-BBCC-9FD9B2F5C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050933"/>
            <a:ext cx="10515600" cy="19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0973BC-6B11-4845-8814-4BF917A8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ER-</a:t>
            </a:r>
            <a:r>
              <a:rPr lang="ru-RU" dirty="0"/>
              <a:t>диаграмма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164011E-F6DF-4AAA-BB6E-F447332FC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1267" y="1825625"/>
            <a:ext cx="5109465" cy="435133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ABFE5B9-1901-479A-9108-2AB00BDAA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194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CBEA9-243A-4D2D-83D9-3AEF795F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4D001A-8915-445E-91A1-F617891B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12</a:t>
            </a:fld>
            <a:endParaRPr lang="ru-RU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04" y="2045134"/>
            <a:ext cx="2000416" cy="910606"/>
          </a:xfr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80" y="1688272"/>
            <a:ext cx="1506930" cy="1506930"/>
          </a:xfrm>
          <a:prstGeom prst="rect">
            <a:avLst/>
          </a:prstGeom>
        </p:spPr>
      </p:pic>
      <p:pic>
        <p:nvPicPr>
          <p:cNvPr id="5" name="Рисунок 4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867F71FF-F6E9-470F-A69A-95FBB42580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986" y="3923797"/>
            <a:ext cx="2026580" cy="16212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6BEA99-02E1-4DCD-A6A7-370632C58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350" y="3873795"/>
            <a:ext cx="2687010" cy="18809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7DA7230-9E85-4470-9A90-9E9EC62302A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21" y="1531321"/>
            <a:ext cx="3505200" cy="16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2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5A6DFD-6880-477F-803A-659E4A7C6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490" y="252039"/>
            <a:ext cx="10515600" cy="1110343"/>
          </a:xfrm>
        </p:spPr>
        <p:txBody>
          <a:bodyPr/>
          <a:lstStyle/>
          <a:p>
            <a:r>
              <a:rPr lang="en-US" dirty="0"/>
              <a:t>Swagger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3BE645C-2D1D-46D5-BD9F-5D4497932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199" y="1408696"/>
            <a:ext cx="7390181" cy="490134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F315D4-DDD1-4C99-B478-07432FFDE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83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7D97F-5F91-450F-958A-4C25E8F04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Яндекс.Метрика</a:t>
            </a:r>
            <a:endParaRPr lang="ru-RU" dirty="0"/>
          </a:p>
        </p:txBody>
      </p:sp>
      <p:pic>
        <p:nvPicPr>
          <p:cNvPr id="6" name="Объект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1E86DA4-2F55-46F4-BEEB-1EF688CF4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038092"/>
            <a:ext cx="4756509" cy="2454783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293058-1D16-487F-B6C2-0E5554B46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23641E7-2691-4E21-9AC9-05A9328E88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93" y="1690688"/>
            <a:ext cx="4796896" cy="3535796"/>
          </a:xfrm>
          <a:prstGeom prst="rect">
            <a:avLst/>
          </a:prstGeom>
        </p:spPr>
      </p:pic>
      <p:pic>
        <p:nvPicPr>
          <p:cNvPr id="10" name="Рисунок 9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D47660F-7EEE-4F1D-B303-BCE3B30F9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32366"/>
            <a:ext cx="4756509" cy="233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6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444AE-DBB6-438B-BA82-91940E02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тестирования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94C975-11F1-487D-9B12-128BFEF5F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4922" y="1445271"/>
            <a:ext cx="4292599" cy="429259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500221-5AF0-484E-847D-80560769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15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4FFD1C-456C-4319-B01A-2076D28CB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104" y="1267990"/>
            <a:ext cx="4205973" cy="4302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6776CF-355F-46CD-84A3-A3027EBFAC78}"/>
              </a:ext>
            </a:extLst>
          </p:cNvPr>
          <p:cNvSpPr txBox="1"/>
          <p:nvPr/>
        </p:nvSpPr>
        <p:spPr>
          <a:xfrm>
            <a:off x="1947170" y="5737870"/>
            <a:ext cx="464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Модульное тестирование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669530-70E6-4034-AE6C-70F00358A430}"/>
              </a:ext>
            </a:extLst>
          </p:cNvPr>
          <p:cNvSpPr txBox="1"/>
          <p:nvPr/>
        </p:nvSpPr>
        <p:spPr>
          <a:xfrm>
            <a:off x="7879213" y="5737870"/>
            <a:ext cx="4205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Защита от инъекций</a:t>
            </a:r>
          </a:p>
        </p:txBody>
      </p:sp>
    </p:spTree>
    <p:extLst>
      <p:ext uri="{BB962C8B-B14F-4D97-AF65-F5344CB8AC3E}">
        <p14:creationId xmlns:p14="http://schemas.microsoft.com/office/powerpoint/2010/main" val="246740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2444AE-DBB6-438B-BA82-91940E02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тестирования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500221-5AF0-484E-847D-80560769A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16</a:t>
            </a:fld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F7CBFA-F63B-4A0B-B806-EFDFFEF5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490" y="1792791"/>
            <a:ext cx="4379219" cy="4563559"/>
          </a:xfrm>
          <a:prstGeom prst="rect">
            <a:avLst/>
          </a:prstGeom>
        </p:spPr>
      </p:pic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2518320214"/>
              </p:ext>
            </p:extLst>
          </p:nvPr>
        </p:nvGraphicFramePr>
        <p:xfrm>
          <a:off x="6096000" y="1940734"/>
          <a:ext cx="4665649" cy="4165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7F15F18-7D8B-4C5F-A8AC-2698D7D20AC9}"/>
              </a:ext>
            </a:extLst>
          </p:cNvPr>
          <p:cNvSpPr txBox="1"/>
          <p:nvPr/>
        </p:nvSpPr>
        <p:spPr>
          <a:xfrm>
            <a:off x="6585033" y="5736972"/>
            <a:ext cx="405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Тестирование удобства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392752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8A678-DD3F-4D2B-BBAE-E56EC175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Главная страница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CDE617-CBD8-4BDE-B083-D172D21B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17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31E8C39B-EB62-4049-A623-44C864AB3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619" y="1690687"/>
            <a:ext cx="7300371" cy="373336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DEB74A-6BA7-4F23-A114-243AC8F79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494" y="739031"/>
            <a:ext cx="2605306" cy="563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0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6CB07-2901-4B81-A88E-206CE062A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Пагинация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700B1A0-6044-4B3E-AE96-D901D4AF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18</a:t>
            </a:fld>
            <a:endParaRPr lang="ru-RU"/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2D958513-353D-45F5-9DCE-4F60872A1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35" y="1452762"/>
            <a:ext cx="6692090" cy="50401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6A2830C-9E96-4CAF-8061-6EBEFA487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831" y="692866"/>
            <a:ext cx="3082969" cy="54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8A678-DD3F-4D2B-BBAE-E56EC175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Страница Достопримечательности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CDE617-CBD8-4BDE-B083-D172D21B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19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786A35B-4EE9-4837-8313-7280112D71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89369"/>
            <a:ext cx="5936673" cy="498412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E1FAE0-CC16-4A89-976C-9AB881C59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889" y="677749"/>
            <a:ext cx="2681140" cy="58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2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B705571-F139-45F9-B917-BC362223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Отчет по ролям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DA22DDA-A668-418F-9557-ADD247D3C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Влад Глущенко - тестирование, </a:t>
            </a:r>
            <a:r>
              <a:rPr lang="ru-RU" dirty="0" err="1"/>
              <a:t>back</a:t>
            </a:r>
            <a:r>
              <a:rPr lang="ru-RU" dirty="0"/>
              <a:t> </a:t>
            </a:r>
            <a:r>
              <a:rPr lang="ru-RU" dirty="0" err="1"/>
              <a:t>end</a:t>
            </a:r>
            <a:r>
              <a:rPr lang="ru-RU" dirty="0"/>
              <a:t>.</a:t>
            </a:r>
          </a:p>
          <a:p>
            <a:r>
              <a:rPr lang="ru-RU" dirty="0"/>
              <a:t>Максим Дуров – </a:t>
            </a:r>
            <a:r>
              <a:rPr lang="ru-RU" dirty="0" err="1"/>
              <a:t>back</a:t>
            </a:r>
            <a:r>
              <a:rPr lang="ru-RU" dirty="0"/>
              <a:t> </a:t>
            </a:r>
            <a:r>
              <a:rPr lang="ru-RU" dirty="0" err="1"/>
              <a:t>end</a:t>
            </a:r>
            <a:r>
              <a:rPr lang="ru-RU" dirty="0"/>
              <a:t>, </a:t>
            </a:r>
            <a:r>
              <a:rPr lang="ru-RU" dirty="0" err="1"/>
              <a:t>front</a:t>
            </a:r>
            <a:r>
              <a:rPr lang="ru-RU" dirty="0"/>
              <a:t> </a:t>
            </a:r>
            <a:r>
              <a:rPr lang="ru-RU" dirty="0" err="1"/>
              <a:t>end</a:t>
            </a:r>
            <a:r>
              <a:rPr lang="ru-RU" dirty="0"/>
              <a:t>.</a:t>
            </a:r>
          </a:p>
          <a:p>
            <a:r>
              <a:rPr lang="ru-RU" dirty="0"/>
              <a:t>Артем Шипилов - аналитика, составление документации, </a:t>
            </a:r>
            <a:r>
              <a:rPr lang="ru-RU" dirty="0" err="1"/>
              <a:t>front</a:t>
            </a:r>
            <a:r>
              <a:rPr lang="ru-RU" dirty="0"/>
              <a:t> </a:t>
            </a:r>
            <a:r>
              <a:rPr lang="ru-RU" dirty="0" err="1"/>
              <a:t>end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Более детальная информация представлена в документе, размещенном на </a:t>
            </a:r>
            <a:r>
              <a:rPr lang="en-US" dirty="0"/>
              <a:t>GitHub.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3ACFEACA-A203-4AD8-B17F-526E2B24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69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8A678-DD3F-4D2B-BBAE-E56EC175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Оформление заявки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CDE617-CBD8-4BDE-B083-D172D21B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20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2B95A3-3E2E-42ED-9489-7FF08AD25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69" y="1690688"/>
            <a:ext cx="8292850" cy="421134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E5CE70-F5CD-4D16-B9EA-70AE81318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050" y="737755"/>
            <a:ext cx="2415818" cy="523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9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BE0CB5-1B41-423C-9539-2C9A7D44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Модерация заявок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A6F4EE-8B6D-4E04-9FD3-DB0FA3D4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21</a:t>
            </a:fld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F39D43C-2108-4113-88C6-B7C5F77F5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92" y="1997869"/>
            <a:ext cx="7818953" cy="345295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39B8A8-F386-47D8-9363-4158E490E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837" y="850712"/>
            <a:ext cx="2905113" cy="515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E92F05-F495-4A46-96B3-CA31AD6E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Реализация. Модерация заявки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605D4C3-7046-49A9-B599-F48CD659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22</a:t>
            </a:fld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C371316E-0F2D-4BA1-87B6-7F8A70328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234" y="1483607"/>
            <a:ext cx="5984477" cy="500926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F83CA5-0B58-42E2-9FE1-057BB6978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785" y="1027906"/>
            <a:ext cx="3039869" cy="539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2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18A678-DD3F-4D2B-BBAE-E56EC1754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F115D8-E62D-4E6C-BBE7-FE14F2C71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Таким образом, в ходе данного проекта были выполнены основные цели, а именно, создан реестр достопримечательностей России, упрощающий получение информации о них Пользователями, а значит, ведущий к повышению уровня заинтересованности. 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CDE617-CBD8-4BDE-B083-D172D21B3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24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A75EB74-1757-4047-9C2F-2C31FA3BD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015114"/>
            <a:ext cx="12191999" cy="82777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ru-RU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Благодарим за внимание!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30093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2573C-BBEF-4F56-8A51-89878B1F1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Введение. Актуальность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BC871D-B000-4A8B-8B5B-A8217CB29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В современном мире у человека обычно все меньше времени на усвоение все большего количества информации. Именно поэтому так востребованы сервисы, в которых собраны воедино и сгруппированы какие-либо сведения об определенной предметной области.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2F2754-02F9-42BA-9B75-40F09C0C1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28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2772F6-8ADA-4C7C-A8E2-AEE2F0B6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2E75C2-6BE7-44C9-B6C6-0DE2DCB60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К разрабатываемому продукту предъявляются следующие основные требования:</a:t>
            </a:r>
          </a:p>
          <a:p>
            <a:pPr lvl="0"/>
            <a:r>
              <a:rPr lang="ru-RU" dirty="0"/>
              <a:t>Предоставление Пользователю возможности просмотра Достопримечательности. </a:t>
            </a:r>
          </a:p>
          <a:p>
            <a:pPr lvl="0"/>
            <a:r>
              <a:rPr lang="ru-RU" dirty="0"/>
              <a:t>Предоставление Авторизованному пользователю возможности на оформление заявки о добавлении достопримечательности.</a:t>
            </a:r>
          </a:p>
          <a:p>
            <a:pPr lvl="0"/>
            <a:r>
              <a:rPr lang="ru-RU" dirty="0"/>
              <a:t>Предоставление возможности оценки достопримечательности, загруженной на сайт для АП.</a:t>
            </a:r>
          </a:p>
          <a:p>
            <a:pPr lvl="0"/>
            <a:r>
              <a:rPr lang="ru-RU" dirty="0"/>
              <a:t>Возможность фильтрации, сортировки и поиска достопримечательностей, имеющихся на сайте.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22E8381-C7BE-43C1-87D7-97FCBBFEC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00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6DCAFD-94C1-475E-A208-4BDECE11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FBCD37-2DF7-4113-84E8-B0AA3F4CC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Целью данной работы является создание веб-сайта для просмотра информации о достопримечательностях и их оценки.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Справочник создается с целью:</a:t>
            </a:r>
          </a:p>
          <a:p>
            <a:pPr lvl="0"/>
            <a:r>
              <a:rPr lang="ru-RU" dirty="0"/>
              <a:t>создания реестра достопримечательностей России.</a:t>
            </a:r>
          </a:p>
          <a:p>
            <a:pPr lvl="0"/>
            <a:r>
              <a:rPr lang="ru-RU" dirty="0"/>
              <a:t>упрощение получения информации о них Пользователями.</a:t>
            </a:r>
          </a:p>
          <a:p>
            <a:pPr lvl="0"/>
            <a:r>
              <a:rPr lang="ru-RU" dirty="0"/>
              <a:t>повышения уровня заинтересованности достопримечательностями России.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72D99A7-308B-4972-ADED-31EBE8B3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57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CBEA9-243A-4D2D-83D9-3AEF795F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предметной области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4D001A-8915-445E-91A1-F617891B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6</a:t>
            </a:fld>
            <a:endParaRPr lang="ru-RU"/>
          </a:p>
        </p:txBody>
      </p:sp>
      <p:pic>
        <p:nvPicPr>
          <p:cNvPr id="5" name="Объект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847850"/>
            <a:ext cx="4655240" cy="4351338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602560" y="201036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Сначала был проведен анонимный опрос для выявления уровня осведомленности людей о достопримечательностях России. Опрос происходил путем заполнения бланка ответов.</a:t>
            </a:r>
            <a:endParaRPr lang="ru-RU" dirty="0"/>
          </a:p>
        </p:txBody>
      </p:sp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2224346385"/>
              </p:ext>
            </p:extLst>
          </p:nvPr>
        </p:nvGraphicFramePr>
        <p:xfrm>
          <a:off x="1017511" y="3453881"/>
          <a:ext cx="5266097" cy="3085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3412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CBEA9-243A-4D2D-83D9-3AEF795F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предметной области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929" y="2215238"/>
            <a:ext cx="4888034" cy="2778181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4D001A-8915-445E-91A1-F617891B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7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78" y="2215238"/>
            <a:ext cx="5847210" cy="277818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7496093" y="5148637"/>
            <a:ext cx="2781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https://www.tripadvisor.ru/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2008387" y="5148637"/>
            <a:ext cx="2211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https://autotravel.ru/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01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0CBEA9-243A-4D2D-83D9-3AEF795F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предметной области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318D30-376C-4170-A07B-F1F0F1E1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ru-RU" dirty="0"/>
              <a:t>Интерфейс системы должен быть рассчитан на пользователей, не имеющих специальных технических знаний. </a:t>
            </a:r>
          </a:p>
          <a:p>
            <a:pPr lvl="0"/>
            <a:r>
              <a:rPr lang="ru-RU" dirty="0"/>
              <a:t>Основное преимущество нашей системы – простота добавления Достопримечательности пользователем.</a:t>
            </a:r>
          </a:p>
          <a:p>
            <a:pPr lvl="0"/>
            <a:r>
              <a:rPr lang="ru-RU" dirty="0"/>
              <a:t>Еще одно отличное решение – добавить оценки для каждой достопримечательности.</a:t>
            </a:r>
          </a:p>
          <a:p>
            <a:pPr lvl="0"/>
            <a:r>
              <a:rPr lang="ru-RU" dirty="0"/>
              <a:t>В нашем Справочнике будут рассматриваться достопримечательности России и возможность их систематизации.</a:t>
            </a:r>
          </a:p>
          <a:p>
            <a:pPr lvl="0"/>
            <a:r>
              <a:rPr lang="ru-RU" dirty="0"/>
              <a:t>Для удобства Пользователей будут реализованы сортировки по алфавиту и оценке, а также поиск по названию.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E4D001A-8915-445E-91A1-F617891B5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79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9637EC-D369-4ADA-B4FC-888DE67F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Справочника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3B3FCFC-26FA-42CB-A172-F28C0D9B8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17" y="1825625"/>
            <a:ext cx="9397566" cy="4351338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AEB95AA-2CB9-44F9-A79E-8FA767249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90995-7E2D-4B9F-8B4D-1F55F98EA6EF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2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414</Words>
  <Application>Microsoft Office PowerPoint</Application>
  <PresentationFormat>Широкоэкранный</PresentationFormat>
  <Paragraphs>84</Paragraphs>
  <Slides>24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Тема Office</vt:lpstr>
      <vt:lpstr>Справочник достопримечательностей Курсовой проект  по дисциплине Технологии программирования</vt:lpstr>
      <vt:lpstr>Отчет по ролям</vt:lpstr>
      <vt:lpstr>Введение. Актуальность</vt:lpstr>
      <vt:lpstr>Постановка задачи</vt:lpstr>
      <vt:lpstr>Постановка задачи</vt:lpstr>
      <vt:lpstr>Анализ предметной области</vt:lpstr>
      <vt:lpstr>Анализ предметной области</vt:lpstr>
      <vt:lpstr>Анализ предметной области</vt:lpstr>
      <vt:lpstr>Архитектура Справочника</vt:lpstr>
      <vt:lpstr>Модульная схема</vt:lpstr>
      <vt:lpstr>ER-диаграмма</vt:lpstr>
      <vt:lpstr>Используемые технологии</vt:lpstr>
      <vt:lpstr>Swagger</vt:lpstr>
      <vt:lpstr>Яндекс.Метрика</vt:lpstr>
      <vt:lpstr>План тестирования</vt:lpstr>
      <vt:lpstr>План тестирования</vt:lpstr>
      <vt:lpstr>Реализация. Главная страница</vt:lpstr>
      <vt:lpstr>Реализация. Пагинация </vt:lpstr>
      <vt:lpstr>Реализация. Страница Достопримечательности</vt:lpstr>
      <vt:lpstr>Реализация. Оформление заявки</vt:lpstr>
      <vt:lpstr>Реализация. Модерация заявок</vt:lpstr>
      <vt:lpstr>Реализация. Модерация заявки</vt:lpstr>
      <vt:lpstr>Заключение</vt:lpstr>
      <vt:lpstr> Благодарим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n.durov@dnevnik.ru</dc:creator>
  <cp:lastModifiedBy>Влад Глущенко</cp:lastModifiedBy>
  <cp:revision>37</cp:revision>
  <dcterms:created xsi:type="dcterms:W3CDTF">2020-06-11T08:39:48Z</dcterms:created>
  <dcterms:modified xsi:type="dcterms:W3CDTF">2020-06-20T10:03:21Z</dcterms:modified>
</cp:coreProperties>
</file>